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8" r:id="rId1"/>
  </p:sldMasterIdLst>
  <p:notesMasterIdLst>
    <p:notesMasterId r:id="rId49"/>
  </p:notesMasterIdLst>
  <p:sldIdLst>
    <p:sldId id="264" r:id="rId2"/>
    <p:sldId id="270" r:id="rId3"/>
    <p:sldId id="266" r:id="rId4"/>
    <p:sldId id="271" r:id="rId5"/>
    <p:sldId id="267" r:id="rId6"/>
    <p:sldId id="272" r:id="rId7"/>
    <p:sldId id="268" r:id="rId8"/>
    <p:sldId id="269"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5" r:id="rId40"/>
    <p:sldId id="256" r:id="rId41"/>
    <p:sldId id="257" r:id="rId42"/>
    <p:sldId id="258" r:id="rId43"/>
    <p:sldId id="260" r:id="rId44"/>
    <p:sldId id="261" r:id="rId45"/>
    <p:sldId id="262" r:id="rId46"/>
    <p:sldId id="303" r:id="rId47"/>
    <p:sldId id="30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B6E285-9B62-4AE7-BD71-A19E50E72767}">
          <p14:sldIdLst>
            <p14:sldId id="264"/>
            <p14:sldId id="270"/>
            <p14:sldId id="266"/>
            <p14:sldId id="271"/>
            <p14:sldId id="267"/>
            <p14:sldId id="272"/>
            <p14:sldId id="268"/>
            <p14:sldId id="269"/>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5"/>
            <p14:sldId id="256"/>
            <p14:sldId id="257"/>
            <p14:sldId id="258"/>
            <p14:sldId id="260"/>
            <p14:sldId id="261"/>
            <p14:sldId id="262"/>
            <p14:sldId id="303"/>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925" autoAdjust="0"/>
  </p:normalViewPr>
  <p:slideViewPr>
    <p:cSldViewPr snapToGrid="0">
      <p:cViewPr varScale="1">
        <p:scale>
          <a:sx n="78" d="100"/>
          <a:sy n="78" d="100"/>
        </p:scale>
        <p:origin x="96"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593E4-1201-480B-80CE-C324740B0365}" type="datetimeFigureOut">
              <a:rPr lang="en-US" smtClean="0"/>
              <a:t>12/6/2016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7ADB22-9EAD-4AE3-B941-832F6570DA07}" type="slidenum">
              <a:rPr lang="en-US" smtClean="0"/>
              <a:t>‹#›</a:t>
            </a:fld>
            <a:endParaRPr lang="en-US"/>
          </a:p>
        </p:txBody>
      </p:sp>
    </p:spTree>
    <p:extLst>
      <p:ext uri="{BB962C8B-B14F-4D97-AF65-F5344CB8AC3E}">
        <p14:creationId xmlns:p14="http://schemas.microsoft.com/office/powerpoint/2010/main" val="2592088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Depends on how intelligent our system is:</a:t>
            </a:r>
            <a:r>
              <a:rPr lang="en-US" sz="1200" b="1" baseline="0" dirty="0"/>
              <a:t> like a human driving a car doesn’t need to understand the steering ratio of the car. If the turning angle is too small, a human would just apply more steering. That requires a  more sophisticated system. </a:t>
            </a: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1</a:t>
            </a:fld>
            <a:endParaRPr lang="en-US"/>
          </a:p>
        </p:txBody>
      </p:sp>
    </p:spTree>
    <p:extLst>
      <p:ext uri="{BB962C8B-B14F-4D97-AF65-F5344CB8AC3E}">
        <p14:creationId xmlns:p14="http://schemas.microsoft.com/office/powerpoint/2010/main" val="223624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Depends on how intelligent our system is:</a:t>
            </a:r>
            <a:r>
              <a:rPr lang="en-US" sz="1200" b="1" baseline="0" dirty="0"/>
              <a:t> like a human driving a car doesn’t need to understand the steering ratio of the car. If the turning angle is too small, a human would just apply more steering. That requires a  more sophisticated system. </a:t>
            </a: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42</a:t>
            </a:fld>
            <a:endParaRPr lang="en-US"/>
          </a:p>
        </p:txBody>
      </p:sp>
    </p:spTree>
    <p:extLst>
      <p:ext uri="{BB962C8B-B14F-4D97-AF65-F5344CB8AC3E}">
        <p14:creationId xmlns:p14="http://schemas.microsoft.com/office/powerpoint/2010/main" val="258340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45</a:t>
            </a:fld>
            <a:endParaRPr lang="en-US"/>
          </a:p>
        </p:txBody>
      </p:sp>
    </p:spTree>
    <p:extLst>
      <p:ext uri="{BB962C8B-B14F-4D97-AF65-F5344CB8AC3E}">
        <p14:creationId xmlns:p14="http://schemas.microsoft.com/office/powerpoint/2010/main" val="130183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6F3529A7-EB8D-43EA-BF82-6CD86A4E5939}"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175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412294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1836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9918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073761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8008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615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4995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560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97599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7025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372638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45C1171-4E79-4D59-8F00-AAF31F85EA49}" type="datetimeFigureOut">
              <a:rPr lang="en-US" smtClean="0"/>
              <a:t>12/6/2016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3529A7-EB8D-43EA-BF82-6CD86A4E5939}"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5964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45C1171-4E79-4D59-8F00-AAF31F85EA49}" type="datetimeFigureOut">
              <a:rPr lang="en-US" smtClean="0"/>
              <a:t>12/6/2016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208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5C1171-4E79-4D59-8F00-AAF31F85EA49}" type="datetimeFigureOut">
              <a:rPr lang="en-US" smtClean="0"/>
              <a:t>12/6/2016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387765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323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420879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5C1171-4E79-4D59-8F00-AAF31F85EA49}" type="datetimeFigureOut">
              <a:rPr lang="en-US" smtClean="0"/>
              <a:t>12/6/2016</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F3529A7-EB8D-43EA-BF82-6CD86A4E5939}" type="slidenum">
              <a:rPr lang="en-US" smtClean="0"/>
              <a:t>‹#›</a:t>
            </a:fld>
            <a:endParaRPr lang="en-US"/>
          </a:p>
        </p:txBody>
      </p:sp>
    </p:spTree>
    <p:extLst>
      <p:ext uri="{BB962C8B-B14F-4D97-AF65-F5344CB8AC3E}">
        <p14:creationId xmlns:p14="http://schemas.microsoft.com/office/powerpoint/2010/main" val="3934317007"/>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04" r:id="rId16"/>
    <p:sldLayoutId id="214748410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www.mdpi.com/1424-8220/15/11/28807/htm"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www.cs.cmu.edu/~maxim/ground.html"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mit.edu/~jhow/"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7159"/>
            <a:ext cx="10515600" cy="1325563"/>
          </a:xfrm>
        </p:spPr>
        <p:txBody>
          <a:bodyPr/>
          <a:lstStyle/>
          <a:p>
            <a:r>
              <a:rPr lang="en-US" dirty="0"/>
              <a:t>Autonomous RC (ARC)</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2623331"/>
            <a:ext cx="10058400" cy="2838115"/>
          </a:xfrm>
          <a:prstGeom prst="rect">
            <a:avLst/>
          </a:prstGeom>
        </p:spPr>
      </p:pic>
      <p:sp>
        <p:nvSpPr>
          <p:cNvPr id="11" name="Subtitle 2"/>
          <p:cNvSpPr txBox="1">
            <a:spLocks/>
          </p:cNvSpPr>
          <p:nvPr/>
        </p:nvSpPr>
        <p:spPr>
          <a:xfrm>
            <a:off x="3543642" y="1803229"/>
            <a:ext cx="5104716" cy="51898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dirty="0" smtClean="0"/>
              <a:t>Cierra </a:t>
            </a:r>
            <a:r>
              <a:rPr lang="en-US" dirty="0" err="1"/>
              <a:t>S</a:t>
            </a:r>
            <a:r>
              <a:rPr lang="en-US" dirty="0" err="1" smtClean="0"/>
              <a:t>hawe</a:t>
            </a:r>
            <a:r>
              <a:rPr lang="en-US" dirty="0" smtClean="0"/>
              <a:t>, Tao Chen, Daniel Stoyer</a:t>
            </a:r>
            <a:endParaRPr lang="en-US" dirty="0"/>
          </a:p>
        </p:txBody>
      </p:sp>
      <p:sp>
        <p:nvSpPr>
          <p:cNvPr id="8" name="TextBox 7"/>
          <p:cNvSpPr txBox="1"/>
          <p:nvPr/>
        </p:nvSpPr>
        <p:spPr>
          <a:xfrm>
            <a:off x="1066800" y="5461446"/>
            <a:ext cx="923651" cy="369332"/>
          </a:xfrm>
          <a:prstGeom prst="rect">
            <a:avLst/>
          </a:prstGeom>
          <a:noFill/>
        </p:spPr>
        <p:txBody>
          <a:bodyPr wrap="none" rtlCol="0">
            <a:spAutoFit/>
          </a:bodyPr>
          <a:lstStyle/>
          <a:p>
            <a:r>
              <a:rPr lang="en-US" dirty="0" smtClean="0"/>
              <a:t>Figure 1</a:t>
            </a:r>
            <a:endParaRPr lang="en-US" dirty="0"/>
          </a:p>
        </p:txBody>
      </p:sp>
      <p:sp>
        <p:nvSpPr>
          <p:cNvPr id="12" name="TextBox 11"/>
          <p:cNvSpPr txBox="1"/>
          <p:nvPr/>
        </p:nvSpPr>
        <p:spPr>
          <a:xfrm>
            <a:off x="7315200" y="6488668"/>
            <a:ext cx="4581767" cy="369332"/>
          </a:xfrm>
          <a:prstGeom prst="rect">
            <a:avLst/>
          </a:prstGeom>
          <a:noFill/>
        </p:spPr>
        <p:txBody>
          <a:bodyPr wrap="none" rtlCol="0">
            <a:spAutoFit/>
          </a:bodyPr>
          <a:lstStyle/>
          <a:p>
            <a:r>
              <a:rPr lang="en-US" dirty="0" smtClean="0"/>
              <a:t>Figure 1: image </a:t>
            </a:r>
            <a:r>
              <a:rPr lang="en-US" dirty="0"/>
              <a:t>from https://autorally.github.io/</a:t>
            </a:r>
          </a:p>
        </p:txBody>
      </p:sp>
    </p:spTree>
    <p:extLst>
      <p:ext uri="{BB962C8B-B14F-4D97-AF65-F5344CB8AC3E}">
        <p14:creationId xmlns:p14="http://schemas.microsoft.com/office/powerpoint/2010/main" val="23071391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Weeks 1-2</a:t>
            </a:r>
            <a:endParaRPr lang="en-US" dirty="0"/>
          </a:p>
        </p:txBody>
      </p:sp>
      <p:sp>
        <p:nvSpPr>
          <p:cNvPr id="3" name="Content Placeholder 2"/>
          <p:cNvSpPr>
            <a:spLocks noGrp="1"/>
          </p:cNvSpPr>
          <p:nvPr>
            <p:ph idx="1"/>
          </p:nvPr>
        </p:nvSpPr>
        <p:spPr/>
        <p:txBody>
          <a:bodyPr/>
          <a:lstStyle/>
          <a:p>
            <a:r>
              <a:rPr lang="en-US" dirty="0"/>
              <a:t>Weeks one and two were general introduction and orientation weeks. It </a:t>
            </a:r>
            <a:r>
              <a:rPr lang="en-US" dirty="0" smtClean="0"/>
              <a:t>was not </a:t>
            </a:r>
            <a:r>
              <a:rPr lang="en-US" dirty="0"/>
              <a:t>until week 3 that projects started in earnest and the first assignment </a:t>
            </a:r>
            <a:r>
              <a:rPr lang="en-US" dirty="0" smtClean="0"/>
              <a:t>was assigned</a:t>
            </a:r>
            <a:r>
              <a:rPr lang="en-US" dirty="0"/>
              <a:t>.</a:t>
            </a:r>
          </a:p>
        </p:txBody>
      </p:sp>
    </p:spTree>
    <p:extLst>
      <p:ext uri="{BB962C8B-B14F-4D97-AF65-F5344CB8AC3E}">
        <p14:creationId xmlns:p14="http://schemas.microsoft.com/office/powerpoint/2010/main" val="1424993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3</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r>
              <a:rPr lang="en-US" dirty="0"/>
              <a:t>Worked on creating the problem statement. This required getting an overall understanding of what our autonomous RC vehicle should be able to do. In other words, getting on paper the expectations of our client for the final product. We also started researching what we would need for the SRS document, both in terms of the ARC project and in terms of the </a:t>
            </a:r>
            <a:r>
              <a:rPr lang="en-US" dirty="0" err="1" smtClean="0"/>
              <a:t>LaTeX</a:t>
            </a:r>
            <a:r>
              <a:rPr lang="en-US" dirty="0" smtClean="0"/>
              <a:t> document</a:t>
            </a:r>
            <a:r>
              <a:rPr lang="en-US" dirty="0"/>
              <a:t>. We needed a Gantt chart for the SRS, so we started researching how to do that.</a:t>
            </a:r>
          </a:p>
          <a:p>
            <a:endParaRPr lang="en-US" b="1" dirty="0"/>
          </a:p>
        </p:txBody>
      </p:sp>
    </p:spTree>
    <p:extLst>
      <p:ext uri="{BB962C8B-B14F-4D97-AF65-F5344CB8AC3E}">
        <p14:creationId xmlns:p14="http://schemas.microsoft.com/office/powerpoint/2010/main" val="18920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3</a:t>
            </a:r>
            <a:endParaRPr lang="en-US" dirty="0"/>
          </a:p>
        </p:txBody>
      </p:sp>
      <p:sp>
        <p:nvSpPr>
          <p:cNvPr id="3" name="Content Placeholder 2"/>
          <p:cNvSpPr>
            <a:spLocks noGrp="1"/>
          </p:cNvSpPr>
          <p:nvPr>
            <p:ph idx="1"/>
          </p:nvPr>
        </p:nvSpPr>
        <p:spPr/>
        <p:txBody>
          <a:bodyPr/>
          <a:lstStyle/>
          <a:p>
            <a:r>
              <a:rPr lang="en-US" b="1" dirty="0" smtClean="0"/>
              <a:t>Problems:</a:t>
            </a:r>
            <a:r>
              <a:rPr lang="en-US" dirty="0"/>
              <a:t/>
            </a:r>
            <a:br>
              <a:rPr lang="en-US" dirty="0"/>
            </a:br>
            <a:r>
              <a:rPr lang="en-US" dirty="0"/>
              <a:t>Our client was ill during this time, so feedback for the problem statement was understandably delayed. We struggled a little with using the proper tense in the document and getting a high-enough, yet detailed enough written view of the ARC project. We needed clarification on details for the expected vehicle capabilities.</a:t>
            </a:r>
          </a:p>
          <a:p>
            <a:endParaRPr lang="en-US" b="1" dirty="0"/>
          </a:p>
        </p:txBody>
      </p:sp>
    </p:spTree>
    <p:extLst>
      <p:ext uri="{BB962C8B-B14F-4D97-AF65-F5344CB8AC3E}">
        <p14:creationId xmlns:p14="http://schemas.microsoft.com/office/powerpoint/2010/main" val="1765910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3</a:t>
            </a:r>
            <a:endParaRPr lang="en-US" dirty="0"/>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We talked with our client on how to frame our project appropriately.  For the vehicle capabilities, our client told us to aim high, if we need to scale things back later we will.</a:t>
            </a:r>
            <a:endParaRPr lang="en-US" b="1" dirty="0"/>
          </a:p>
        </p:txBody>
      </p:sp>
    </p:spTree>
    <p:extLst>
      <p:ext uri="{BB962C8B-B14F-4D97-AF65-F5344CB8AC3E}">
        <p14:creationId xmlns:p14="http://schemas.microsoft.com/office/powerpoint/2010/main" val="2584947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p:spPr>
        <p:txBody>
          <a:bodyPr/>
          <a:lstStyle/>
          <a:p>
            <a:r>
              <a:rPr lang="en-US" dirty="0" smtClean="0"/>
              <a:t>Week 4</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r>
              <a:rPr lang="en-US" dirty="0"/>
              <a:t>Received feedback on our problem statement and made required changes. We needed to clarify what our motivation for the project was, namely that we are trying to create an autonomous RC system that is considerably less expensive than current research platforms (think </a:t>
            </a:r>
            <a:r>
              <a:rPr lang="en-US" dirty="0" smtClean="0"/>
              <a:t>$</a:t>
            </a:r>
            <a:r>
              <a:rPr lang="en-US" dirty="0"/>
              <a:t>1-2k vs </a:t>
            </a:r>
            <a:r>
              <a:rPr lang="en-US" dirty="0" smtClean="0"/>
              <a:t>$</a:t>
            </a:r>
            <a:r>
              <a:rPr lang="en-US" dirty="0"/>
              <a:t>10-15k). Created a template for the SRS document and started looking into what requirements our project needed</a:t>
            </a:r>
            <a:r>
              <a:rPr lang="en-US" dirty="0" smtClean="0"/>
              <a:t>.</a:t>
            </a:r>
            <a:endParaRPr lang="en-US" dirty="0"/>
          </a:p>
          <a:p>
            <a:endParaRPr lang="en-US" b="1" dirty="0"/>
          </a:p>
        </p:txBody>
      </p:sp>
    </p:spTree>
    <p:extLst>
      <p:ext uri="{BB962C8B-B14F-4D97-AF65-F5344CB8AC3E}">
        <p14:creationId xmlns:p14="http://schemas.microsoft.com/office/powerpoint/2010/main" val="3062483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4</a:t>
            </a:r>
            <a:endParaRPr lang="en-US" dirty="0"/>
          </a:p>
        </p:txBody>
      </p:sp>
      <p:sp>
        <p:nvSpPr>
          <p:cNvPr id="3" name="Content Placeholder 2"/>
          <p:cNvSpPr>
            <a:spLocks noGrp="1"/>
          </p:cNvSpPr>
          <p:nvPr>
            <p:ph idx="1"/>
          </p:nvPr>
        </p:nvSpPr>
        <p:spPr/>
        <p:txBody>
          <a:bodyPr/>
          <a:lstStyle/>
          <a:p>
            <a:r>
              <a:rPr lang="en-US" b="1" dirty="0" smtClean="0"/>
              <a:t>Problems:</a:t>
            </a:r>
            <a:r>
              <a:rPr lang="en-US" dirty="0"/>
              <a:t/>
            </a:r>
            <a:br>
              <a:rPr lang="en-US" dirty="0"/>
            </a:br>
            <a:r>
              <a:rPr lang="en-US" dirty="0"/>
              <a:t>The three of us on the ARC team have no prior experience with ECE, in general and Autonomy or RC vehicles, in particular. This lack of experience makes writing these beginning documents somewhat abstract because we do not know what is involved.</a:t>
            </a:r>
            <a:endParaRPr lang="en-US" b="1" dirty="0"/>
          </a:p>
        </p:txBody>
      </p:sp>
    </p:spTree>
    <p:extLst>
      <p:ext uri="{BB962C8B-B14F-4D97-AF65-F5344CB8AC3E}">
        <p14:creationId xmlns:p14="http://schemas.microsoft.com/office/powerpoint/2010/main" val="1912269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4</a:t>
            </a:r>
            <a:endParaRPr lang="en-US" dirty="0"/>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We spent time with our client to talk through some of the requirements. Clarifying why this project matters also helped us narrow the scope of our requirements a little bit. We could focus on low-cost, readily available components. While that still leaves quite a bit to discover, it also eliminates expensive, yet otherwise viable, options.</a:t>
            </a:r>
            <a:endParaRPr lang="en-US" b="1" dirty="0"/>
          </a:p>
        </p:txBody>
      </p:sp>
    </p:spTree>
    <p:extLst>
      <p:ext uri="{BB962C8B-B14F-4D97-AF65-F5344CB8AC3E}">
        <p14:creationId xmlns:p14="http://schemas.microsoft.com/office/powerpoint/2010/main" val="3505743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5</a:t>
            </a:r>
            <a:endParaRPr lang="en-US" dirty="0"/>
          </a:p>
        </p:txBody>
      </p:sp>
      <p:sp>
        <p:nvSpPr>
          <p:cNvPr id="3" name="Content Placeholder 2"/>
          <p:cNvSpPr>
            <a:spLocks noGrp="1"/>
          </p:cNvSpPr>
          <p:nvPr>
            <p:ph idx="1"/>
          </p:nvPr>
        </p:nvSpPr>
        <p:spPr/>
        <p:txBody>
          <a:bodyPr>
            <a:normAutofit lnSpcReduction="10000"/>
          </a:bodyPr>
          <a:lstStyle/>
          <a:p>
            <a:r>
              <a:rPr lang="en-US" b="1" dirty="0" smtClean="0"/>
              <a:t>Activities:</a:t>
            </a:r>
            <a:r>
              <a:rPr lang="en-US" dirty="0"/>
              <a:t/>
            </a:r>
            <a:br>
              <a:rPr lang="en-US" dirty="0"/>
            </a:br>
            <a:r>
              <a:rPr lang="en-US" dirty="0"/>
              <a:t>Worked on the SRS document. This phase of the project required us to brainstorm what components our system needed and how they fit together</a:t>
            </a:r>
            <a:r>
              <a:rPr lang="en-US" dirty="0" smtClean="0"/>
              <a:t>. </a:t>
            </a:r>
            <a:r>
              <a:rPr lang="en-US" dirty="0"/>
              <a:t>For instance, system interfaces has many parts so we had to sit down and talk through what connects and talks to what and visualize how that looks. For the SRS, filled out the introduction, software interfaces, communications interfaces, and the overall layout of the general control flow</a:t>
            </a:r>
            <a:r>
              <a:rPr lang="en-US" dirty="0" smtClean="0"/>
              <a:t>. </a:t>
            </a:r>
            <a:r>
              <a:rPr lang="en-US" dirty="0"/>
              <a:t>Researched how to construct a Gantt chart in </a:t>
            </a:r>
            <a:r>
              <a:rPr lang="en-US" dirty="0" err="1" smtClean="0"/>
              <a:t>LaTeX</a:t>
            </a:r>
            <a:r>
              <a:rPr lang="en-US" dirty="0"/>
              <a:t>. We also decided on what parts we each would take responsibility for and write about in the tech review document.</a:t>
            </a:r>
          </a:p>
          <a:p>
            <a:endParaRPr lang="en-US" b="1" dirty="0"/>
          </a:p>
        </p:txBody>
      </p:sp>
    </p:spTree>
    <p:extLst>
      <p:ext uri="{BB962C8B-B14F-4D97-AF65-F5344CB8AC3E}">
        <p14:creationId xmlns:p14="http://schemas.microsoft.com/office/powerpoint/2010/main" val="29615689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5</a:t>
            </a:r>
          </a:p>
        </p:txBody>
      </p:sp>
      <p:sp>
        <p:nvSpPr>
          <p:cNvPr id="3" name="Content Placeholder 2"/>
          <p:cNvSpPr>
            <a:spLocks noGrp="1"/>
          </p:cNvSpPr>
          <p:nvPr>
            <p:ph idx="1"/>
          </p:nvPr>
        </p:nvSpPr>
        <p:spPr/>
        <p:txBody>
          <a:bodyPr>
            <a:normAutofit fontScale="92500"/>
          </a:bodyPr>
          <a:lstStyle/>
          <a:p>
            <a:r>
              <a:rPr lang="en-US" b="1" dirty="0" smtClean="0"/>
              <a:t>Problems:</a:t>
            </a:r>
            <a:r>
              <a:rPr lang="en-US" dirty="0"/>
              <a:t/>
            </a:r>
            <a:br>
              <a:rPr lang="en-US" dirty="0"/>
            </a:br>
            <a:r>
              <a:rPr lang="en-US" dirty="0"/>
              <a:t>The SRS document needed different indexing (numeric, as opposed to Roman numeral). This required some effort to figure out how to reformat the document to use a different indexing scheme without changing the controlling document class.  Other problems: The nature of our project is complex. Therefore, there are many parts to the requirements for this project. We needed to estimate what the project would need, but again, without experience. Researching and building a working Gantt chart in </a:t>
            </a:r>
            <a:r>
              <a:rPr lang="en-US" dirty="0" err="1"/>
              <a:t>LaTeX</a:t>
            </a:r>
            <a:r>
              <a:rPr lang="en-US" dirty="0"/>
              <a:t> took about 9 hours. The system is very cumbersome, which makes one not want to revisit it to make changes.</a:t>
            </a:r>
            <a:endParaRPr lang="en-US" b="1" dirty="0"/>
          </a:p>
        </p:txBody>
      </p:sp>
    </p:spTree>
    <p:extLst>
      <p:ext uri="{BB962C8B-B14F-4D97-AF65-F5344CB8AC3E}">
        <p14:creationId xmlns:p14="http://schemas.microsoft.com/office/powerpoint/2010/main" val="6775059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5</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Fixed the </a:t>
            </a:r>
            <a:r>
              <a:rPr lang="en-US" dirty="0" err="1"/>
              <a:t>LaTeX</a:t>
            </a:r>
            <a:r>
              <a:rPr lang="en-US" dirty="0"/>
              <a:t> index formatting issue by adding an argument to the </a:t>
            </a:r>
            <a:r>
              <a:rPr lang="en-US" dirty="0" err="1"/>
              <a:t>IEEEtran.cls</a:t>
            </a:r>
            <a:r>
              <a:rPr lang="en-US" dirty="0"/>
              <a:t> options. This turned out to be a pretty easy fix, but took quite a while to figure out. We tackled the complexity of this project by meeting together and drawing out a rough sketch of major components and how they relate to each other.</a:t>
            </a:r>
            <a:endParaRPr lang="en-US" b="1" dirty="0"/>
          </a:p>
        </p:txBody>
      </p:sp>
    </p:spTree>
    <p:extLst>
      <p:ext uri="{BB962C8B-B14F-4D97-AF65-F5344CB8AC3E}">
        <p14:creationId xmlns:p14="http://schemas.microsoft.com/office/powerpoint/2010/main" val="21153086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a:t>
            </a:r>
            <a:endParaRPr lang="en-US" dirty="0"/>
          </a:p>
        </p:txBody>
      </p:sp>
      <p:sp>
        <p:nvSpPr>
          <p:cNvPr id="5" name="Subtitle 4"/>
          <p:cNvSpPr>
            <a:spLocks noGrp="1"/>
          </p:cNvSpPr>
          <p:nvPr>
            <p:ph type="subTitle" idx="1"/>
          </p:nvPr>
        </p:nvSpPr>
        <p:spPr/>
        <p:txBody>
          <a:bodyPr/>
          <a:lstStyle/>
          <a:p>
            <a:r>
              <a:rPr lang="en-US" dirty="0" smtClean="0"/>
              <a:t>What ARC is all about!</a:t>
            </a:r>
            <a:endParaRPr lang="en-US" dirty="0"/>
          </a:p>
        </p:txBody>
      </p:sp>
    </p:spTree>
    <p:extLst>
      <p:ext uri="{BB962C8B-B14F-4D97-AF65-F5344CB8AC3E}">
        <p14:creationId xmlns:p14="http://schemas.microsoft.com/office/powerpoint/2010/main" val="792980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6</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Activities:</a:t>
            </a:r>
            <a:r>
              <a:rPr lang="en-US" dirty="0"/>
              <a:t/>
            </a:r>
            <a:br>
              <a:rPr lang="en-US" dirty="0"/>
            </a:br>
            <a:r>
              <a:rPr lang="en-US" dirty="0"/>
              <a:t>This was a </a:t>
            </a:r>
            <a:r>
              <a:rPr lang="en-US" i="1" dirty="0" smtClean="0"/>
              <a:t>very</a:t>
            </a:r>
            <a:r>
              <a:rPr lang="en-US" dirty="0" smtClean="0"/>
              <a:t> research-heavy </a:t>
            </a:r>
            <a:r>
              <a:rPr lang="en-US" dirty="0"/>
              <a:t>week. We did in-depth research on our main areas of emphasis: system interfaces, user interfaces, hardware interfaces, communications interfaces, sensors, navigation, hardware mounting (how to physically attach the components to the vehicle), system control and data processing, and path planning. We created a block diagram of the structure and data flow of the project. We worked simultaneously on the tech review and SRS documents. This is likely going to be a better strategy moving forward, research some area of the project, determine a requirement based off of the research, try to implement, record our findings and adjust the requirements further if necessary.</a:t>
            </a:r>
          </a:p>
          <a:p>
            <a:endParaRPr lang="en-US" b="1" dirty="0"/>
          </a:p>
        </p:txBody>
      </p:sp>
    </p:spTree>
    <p:extLst>
      <p:ext uri="{BB962C8B-B14F-4D97-AF65-F5344CB8AC3E}">
        <p14:creationId xmlns:p14="http://schemas.microsoft.com/office/powerpoint/2010/main" val="6903946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6</a:t>
            </a:r>
          </a:p>
        </p:txBody>
      </p:sp>
      <p:sp>
        <p:nvSpPr>
          <p:cNvPr id="3" name="Content Placeholder 2"/>
          <p:cNvSpPr>
            <a:spLocks noGrp="1"/>
          </p:cNvSpPr>
          <p:nvPr>
            <p:ph idx="1"/>
          </p:nvPr>
        </p:nvSpPr>
        <p:spPr/>
        <p:txBody>
          <a:bodyPr/>
          <a:lstStyle/>
          <a:p>
            <a:r>
              <a:rPr lang="en-US" b="1" dirty="0" smtClean="0"/>
              <a:t>Problems:</a:t>
            </a:r>
            <a:r>
              <a:rPr lang="en-US" dirty="0"/>
              <a:t/>
            </a:r>
            <a:br>
              <a:rPr lang="en-US" dirty="0"/>
            </a:br>
            <a:r>
              <a:rPr lang="en-US" dirty="0"/>
              <a:t>Which came first, the chicken or the egg? This is how it feels to be writing the documents for this research project. In order to know what requirements are reasonable/feasible, we need to know what tech is out there and if/how it fits with related components.</a:t>
            </a:r>
            <a:endParaRPr lang="en-US" b="1" dirty="0"/>
          </a:p>
        </p:txBody>
      </p:sp>
    </p:spTree>
    <p:extLst>
      <p:ext uri="{BB962C8B-B14F-4D97-AF65-F5344CB8AC3E}">
        <p14:creationId xmlns:p14="http://schemas.microsoft.com/office/powerpoint/2010/main" val="37585951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6</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To get around some of the issues we are having we decided to write the SRS and the tech review somewhat concurrently. This allowed us to research our areas of the tech review and then have a better understanding of what a reasonable requirement might be for the project.</a:t>
            </a:r>
            <a:endParaRPr lang="en-US" b="1" dirty="0"/>
          </a:p>
        </p:txBody>
      </p:sp>
    </p:spTree>
    <p:extLst>
      <p:ext uri="{BB962C8B-B14F-4D97-AF65-F5344CB8AC3E}">
        <p14:creationId xmlns:p14="http://schemas.microsoft.com/office/powerpoint/2010/main" val="27514253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7</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r>
              <a:rPr lang="en-US" dirty="0"/>
              <a:t>This week was very similar to week 6, as we continued to research more about our topics and headway on the SRS. We managed to finish the introduction of the document and we described the general interfaces between components, even though we were unsure of what components were going to be used.</a:t>
            </a:r>
          </a:p>
          <a:p>
            <a:endParaRPr lang="en-US" b="1" dirty="0"/>
          </a:p>
        </p:txBody>
      </p:sp>
    </p:spTree>
    <p:extLst>
      <p:ext uri="{BB962C8B-B14F-4D97-AF65-F5344CB8AC3E}">
        <p14:creationId xmlns:p14="http://schemas.microsoft.com/office/powerpoint/2010/main" val="13443366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7</a:t>
            </a:r>
          </a:p>
        </p:txBody>
      </p:sp>
      <p:sp>
        <p:nvSpPr>
          <p:cNvPr id="3" name="Content Placeholder 2"/>
          <p:cNvSpPr>
            <a:spLocks noGrp="1"/>
          </p:cNvSpPr>
          <p:nvPr>
            <p:ph idx="1"/>
          </p:nvPr>
        </p:nvSpPr>
        <p:spPr/>
        <p:txBody>
          <a:bodyPr>
            <a:normAutofit lnSpcReduction="10000"/>
          </a:bodyPr>
          <a:lstStyle/>
          <a:p>
            <a:r>
              <a:rPr lang="en-US" b="1" dirty="0" smtClean="0"/>
              <a:t>Problems:</a:t>
            </a:r>
            <a:r>
              <a:rPr lang="en-US" dirty="0"/>
              <a:t/>
            </a:r>
            <a:br>
              <a:rPr lang="en-US" dirty="0"/>
            </a:br>
            <a:r>
              <a:rPr lang="en-US" dirty="0"/>
              <a:t>The biggest problem we had this week were sifting through hardware documentation, that was well... lacking in the documentation aspect. </a:t>
            </a:r>
            <a:r>
              <a:rPr lang="en-US" dirty="0" smtClean="0"/>
              <a:t>The </a:t>
            </a:r>
            <a:r>
              <a:rPr lang="en-US" dirty="0"/>
              <a:t>SRS document was also conceptually difficult without having an understanding of the technology behind it, which made it feel as if in order to finish the SRS, namely the requirements section, we would need to do the tech-review first to have a better understanding of what the realistic capabilities of the technology Another problem was trying to make progress on the SRS document without having completed the tech review first.</a:t>
            </a:r>
            <a:endParaRPr lang="en-US" b="1" dirty="0"/>
          </a:p>
        </p:txBody>
      </p:sp>
    </p:spTree>
    <p:extLst>
      <p:ext uri="{BB962C8B-B14F-4D97-AF65-F5344CB8AC3E}">
        <p14:creationId xmlns:p14="http://schemas.microsoft.com/office/powerpoint/2010/main" val="23628166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7</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We spent more of our time researching to gain a better understanding of what we would need to do. </a:t>
            </a:r>
            <a:r>
              <a:rPr lang="en-US" dirty="0" smtClean="0"/>
              <a:t>When </a:t>
            </a:r>
            <a:r>
              <a:rPr lang="en-US" dirty="0"/>
              <a:t>we found technology that seemed promising, we would add it as a component to our tech review.  Stepping back to look at the broader picture also helped us be able to fill out a good portion of the first half of the document.</a:t>
            </a:r>
            <a:endParaRPr lang="en-US" b="1" dirty="0"/>
          </a:p>
        </p:txBody>
      </p:sp>
    </p:spTree>
    <p:extLst>
      <p:ext uri="{BB962C8B-B14F-4D97-AF65-F5344CB8AC3E}">
        <p14:creationId xmlns:p14="http://schemas.microsoft.com/office/powerpoint/2010/main" val="13419801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8</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r>
              <a:rPr lang="en-US" dirty="0"/>
              <a:t>This week was focused on more research, primarily for the tech review. </a:t>
            </a:r>
            <a:r>
              <a:rPr lang="en-US" dirty="0" smtClean="0"/>
              <a:t>Thursday </a:t>
            </a:r>
            <a:r>
              <a:rPr lang="en-US" dirty="0"/>
              <a:t>was also thanksgiving break, so not a lot happened between Wednesday and Sunday.</a:t>
            </a:r>
          </a:p>
          <a:p>
            <a:endParaRPr lang="en-US" b="1" dirty="0"/>
          </a:p>
        </p:txBody>
      </p:sp>
    </p:spTree>
    <p:extLst>
      <p:ext uri="{BB962C8B-B14F-4D97-AF65-F5344CB8AC3E}">
        <p14:creationId xmlns:p14="http://schemas.microsoft.com/office/powerpoint/2010/main" val="35279968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8</a:t>
            </a:r>
          </a:p>
        </p:txBody>
      </p:sp>
      <p:sp>
        <p:nvSpPr>
          <p:cNvPr id="3" name="Content Placeholder 2"/>
          <p:cNvSpPr>
            <a:spLocks noGrp="1"/>
          </p:cNvSpPr>
          <p:nvPr>
            <p:ph idx="1"/>
          </p:nvPr>
        </p:nvSpPr>
        <p:spPr/>
        <p:txBody>
          <a:bodyPr/>
          <a:lstStyle/>
          <a:p>
            <a:r>
              <a:rPr lang="en-US" b="1" dirty="0" smtClean="0"/>
              <a:t>Problems:</a:t>
            </a:r>
            <a:r>
              <a:rPr lang="en-US" dirty="0"/>
              <a:t/>
            </a:r>
            <a:br>
              <a:rPr lang="en-US" dirty="0"/>
            </a:br>
            <a:r>
              <a:rPr lang="en-US" dirty="0"/>
              <a:t>The biggest problem was sifting through a lot of research that doesn't have any examples to look at.</a:t>
            </a:r>
            <a:endParaRPr lang="en-US" b="1" dirty="0"/>
          </a:p>
        </p:txBody>
      </p:sp>
    </p:spTree>
    <p:extLst>
      <p:ext uri="{BB962C8B-B14F-4D97-AF65-F5344CB8AC3E}">
        <p14:creationId xmlns:p14="http://schemas.microsoft.com/office/powerpoint/2010/main" val="13401463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8</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Found as many basic examples as possible.</a:t>
            </a:r>
            <a:endParaRPr lang="en-US" b="1" dirty="0"/>
          </a:p>
        </p:txBody>
      </p:sp>
    </p:spTree>
    <p:extLst>
      <p:ext uri="{BB962C8B-B14F-4D97-AF65-F5344CB8AC3E}">
        <p14:creationId xmlns:p14="http://schemas.microsoft.com/office/powerpoint/2010/main" val="32040658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9</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r>
              <a:rPr lang="en-US" dirty="0"/>
              <a:t>This week we managed to finish our tech review and started making progress on filling out our SRS document. </a:t>
            </a:r>
            <a:r>
              <a:rPr lang="en-US" dirty="0" smtClean="0"/>
              <a:t>We </a:t>
            </a:r>
            <a:r>
              <a:rPr lang="en-US" dirty="0"/>
              <a:t>would call this the "AHA!" week in terms of progress, as we finally started to see how our project was going to come together</a:t>
            </a:r>
            <a:r>
              <a:rPr lang="en-US" dirty="0" smtClean="0"/>
              <a:t>. </a:t>
            </a:r>
            <a:r>
              <a:rPr lang="en-US" dirty="0"/>
              <a:t>After turning in the tech review, we were able to start filling out requirements, which was significantly easier after knowing what the realistic capabilities of our hardware.</a:t>
            </a:r>
          </a:p>
          <a:p>
            <a:endParaRPr lang="en-US" b="1" dirty="0"/>
          </a:p>
        </p:txBody>
      </p:sp>
    </p:spTree>
    <p:extLst>
      <p:ext uri="{BB962C8B-B14F-4D97-AF65-F5344CB8AC3E}">
        <p14:creationId xmlns:p14="http://schemas.microsoft.com/office/powerpoint/2010/main" val="7938567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a:t>The </a:t>
            </a:r>
            <a:r>
              <a:rPr lang="en-US" sz="3200" b="1" dirty="0"/>
              <a:t>purpose</a:t>
            </a:r>
            <a:r>
              <a:rPr lang="en-US" dirty="0"/>
              <a:t> of the Autonomous RC (</a:t>
            </a:r>
            <a:r>
              <a:rPr lang="en-US" b="1" dirty="0"/>
              <a:t>ARC</a:t>
            </a:r>
            <a:r>
              <a:rPr lang="en-US" dirty="0"/>
              <a:t>) project is to determine if it is possible to build an autonomous RC vehicle using commodity components, meaning components that are relatively inexpensive and can be bought at places like Radio </a:t>
            </a:r>
            <a:r>
              <a:rPr lang="en-US" dirty="0" smtClean="0"/>
              <a:t>Shack</a:t>
            </a:r>
            <a:r>
              <a:rPr lang="en-US" dirty="0"/>
              <a:t>®</a:t>
            </a:r>
            <a:r>
              <a:rPr lang="en-US" dirty="0" smtClean="0"/>
              <a:t>, </a:t>
            </a:r>
            <a:r>
              <a:rPr lang="en-US" dirty="0"/>
              <a:t>Best </a:t>
            </a:r>
            <a:r>
              <a:rPr lang="en-US" dirty="0" smtClean="0"/>
              <a:t>Buy</a:t>
            </a:r>
            <a:r>
              <a:rPr lang="en-US" dirty="0"/>
              <a:t>®</a:t>
            </a:r>
            <a:r>
              <a:rPr lang="en-US" dirty="0" smtClean="0"/>
              <a:t>, </a:t>
            </a:r>
            <a:r>
              <a:rPr lang="en-US" dirty="0"/>
              <a:t>or </a:t>
            </a:r>
            <a:r>
              <a:rPr lang="en-US" dirty="0" smtClean="0"/>
              <a:t>on Amazon</a:t>
            </a:r>
            <a:r>
              <a:rPr lang="en-US" dirty="0"/>
              <a:t>®</a:t>
            </a:r>
            <a:r>
              <a:rPr lang="en-US" dirty="0" smtClean="0"/>
              <a:t>.</a:t>
            </a:r>
          </a:p>
        </p:txBody>
      </p:sp>
    </p:spTree>
    <p:extLst>
      <p:ext uri="{BB962C8B-B14F-4D97-AF65-F5344CB8AC3E}">
        <p14:creationId xmlns:p14="http://schemas.microsoft.com/office/powerpoint/2010/main" val="20022861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9</a:t>
            </a:r>
          </a:p>
        </p:txBody>
      </p:sp>
      <p:sp>
        <p:nvSpPr>
          <p:cNvPr id="3" name="Content Placeholder 2"/>
          <p:cNvSpPr>
            <a:spLocks noGrp="1"/>
          </p:cNvSpPr>
          <p:nvPr>
            <p:ph idx="1"/>
          </p:nvPr>
        </p:nvSpPr>
        <p:spPr/>
        <p:txBody>
          <a:bodyPr/>
          <a:lstStyle/>
          <a:p>
            <a:r>
              <a:rPr lang="en-US" b="1" dirty="0" smtClean="0"/>
              <a:t>Problems:</a:t>
            </a:r>
            <a:r>
              <a:rPr lang="en-US" dirty="0"/>
              <a:t/>
            </a:r>
            <a:br>
              <a:rPr lang="en-US" dirty="0"/>
            </a:br>
            <a:r>
              <a:rPr lang="en-US" dirty="0"/>
              <a:t>The biggest problem was being a week behind where we would have liked to be</a:t>
            </a:r>
            <a:r>
              <a:rPr lang="en-US" dirty="0" smtClean="0"/>
              <a:t>. </a:t>
            </a:r>
            <a:r>
              <a:rPr lang="en-US" dirty="0"/>
              <a:t>Our SRS document was still not completed, even though we were making a lot of progress</a:t>
            </a:r>
            <a:endParaRPr lang="en-US" b="1" dirty="0"/>
          </a:p>
        </p:txBody>
      </p:sp>
    </p:spTree>
    <p:extLst>
      <p:ext uri="{BB962C8B-B14F-4D97-AF65-F5344CB8AC3E}">
        <p14:creationId xmlns:p14="http://schemas.microsoft.com/office/powerpoint/2010/main" val="37684279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9</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Our solution was to keep on moving forward and trying not to be affected too much by the setback from the previous documents. </a:t>
            </a:r>
            <a:r>
              <a:rPr lang="en-US" dirty="0" smtClean="0"/>
              <a:t>The </a:t>
            </a:r>
            <a:r>
              <a:rPr lang="en-US" dirty="0"/>
              <a:t>next step was finishing our SRS document so that progress could be made on the design document.</a:t>
            </a:r>
            <a:endParaRPr lang="en-US" b="1" dirty="0"/>
          </a:p>
        </p:txBody>
      </p:sp>
    </p:spTree>
    <p:extLst>
      <p:ext uri="{BB962C8B-B14F-4D97-AF65-F5344CB8AC3E}">
        <p14:creationId xmlns:p14="http://schemas.microsoft.com/office/powerpoint/2010/main" val="20830649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10</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r>
              <a:rPr lang="en-US" dirty="0"/>
              <a:t>We finished our SRS document, and received Kevin's seal of approval.  The feedback we received was positive, which was surprising and satisfying at the same time.  We finished the design document. This is a preliminary design for what the layout and communication methods will be, along with generally what software we will be using, and what milestones we will need to hit in order to test the viability of our solution.</a:t>
            </a:r>
            <a:endParaRPr lang="en-US" b="1" dirty="0"/>
          </a:p>
        </p:txBody>
      </p:sp>
    </p:spTree>
    <p:extLst>
      <p:ext uri="{BB962C8B-B14F-4D97-AF65-F5344CB8AC3E}">
        <p14:creationId xmlns:p14="http://schemas.microsoft.com/office/powerpoint/2010/main" val="12272745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10</a:t>
            </a:r>
          </a:p>
        </p:txBody>
      </p:sp>
      <p:sp>
        <p:nvSpPr>
          <p:cNvPr id="3" name="Content Placeholder 2"/>
          <p:cNvSpPr>
            <a:spLocks noGrp="1"/>
          </p:cNvSpPr>
          <p:nvPr>
            <p:ph idx="1"/>
          </p:nvPr>
        </p:nvSpPr>
        <p:spPr/>
        <p:txBody>
          <a:bodyPr/>
          <a:lstStyle/>
          <a:p>
            <a:r>
              <a:rPr lang="en-US" b="1" dirty="0" smtClean="0"/>
              <a:t>Problems:</a:t>
            </a:r>
            <a:r>
              <a:rPr lang="en-US" dirty="0"/>
              <a:t/>
            </a:r>
            <a:br>
              <a:rPr lang="en-US" dirty="0"/>
            </a:br>
            <a:r>
              <a:rPr lang="en-US" dirty="0"/>
              <a:t>The biggest problem comes back to being a week behind and needing to finish the design document. </a:t>
            </a:r>
            <a:r>
              <a:rPr lang="en-US" dirty="0" smtClean="0"/>
              <a:t>As </a:t>
            </a:r>
            <a:r>
              <a:rPr lang="en-US" dirty="0"/>
              <a:t>a research project, the design document specifications from the IEEE format didn't follow what we needed, so we ended up having to talk more about our process and general design, rather than specifics, since they are still unknown.</a:t>
            </a:r>
            <a:endParaRPr lang="en-US" b="1" dirty="0"/>
          </a:p>
        </p:txBody>
      </p:sp>
    </p:spTree>
    <p:extLst>
      <p:ext uri="{BB962C8B-B14F-4D97-AF65-F5344CB8AC3E}">
        <p14:creationId xmlns:p14="http://schemas.microsoft.com/office/powerpoint/2010/main" val="20096051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10</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We managed to finish the design document by just putting in as much time as needed, however, it wasn't quite to the level that we would have liked. </a:t>
            </a:r>
            <a:r>
              <a:rPr lang="en-US" dirty="0" smtClean="0"/>
              <a:t>This </a:t>
            </a:r>
            <a:r>
              <a:rPr lang="en-US" dirty="0"/>
              <a:t>means we will continue to develop the document to better meet the specifications, once we have tested our system viability</a:t>
            </a:r>
            <a:r>
              <a:rPr lang="en-US" dirty="0" smtClean="0"/>
              <a:t>. </a:t>
            </a:r>
            <a:r>
              <a:rPr lang="en-US" dirty="0"/>
              <a:t>If the system is not viable, we will revisit the design and see what needs to be done in order to succeed.</a:t>
            </a:r>
            <a:endParaRPr lang="en-US" b="1" dirty="0"/>
          </a:p>
        </p:txBody>
      </p:sp>
    </p:spTree>
    <p:extLst>
      <p:ext uri="{BB962C8B-B14F-4D97-AF65-F5344CB8AC3E}">
        <p14:creationId xmlns:p14="http://schemas.microsoft.com/office/powerpoint/2010/main" val="12628305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User Interface</a:t>
            </a:r>
            <a:endParaRPr lang="en-US" dirty="0"/>
          </a:p>
        </p:txBody>
      </p:sp>
      <p:sp>
        <p:nvSpPr>
          <p:cNvPr id="5" name="Subtitle 4"/>
          <p:cNvSpPr>
            <a:spLocks noGrp="1"/>
          </p:cNvSpPr>
          <p:nvPr>
            <p:ph type="subTitle" idx="1"/>
          </p:nvPr>
        </p:nvSpPr>
        <p:spPr/>
        <p:txBody>
          <a:bodyPr/>
          <a:lstStyle/>
          <a:p>
            <a:r>
              <a:rPr lang="en-US" dirty="0" smtClean="0"/>
              <a:t>User interface (UI) is how the user and system communicate with one another. This is one of Dan’s areas of focus for ARC.</a:t>
            </a:r>
            <a:endParaRPr lang="en-US" dirty="0"/>
          </a:p>
        </p:txBody>
      </p:sp>
    </p:spTree>
    <p:extLst>
      <p:ext uri="{BB962C8B-B14F-4D97-AF65-F5344CB8AC3E}">
        <p14:creationId xmlns:p14="http://schemas.microsoft.com/office/powerpoint/2010/main" val="39010604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a:xfrm>
            <a:off x="1295401" y="2556932"/>
            <a:ext cx="9601196" cy="3318936"/>
          </a:xfrm>
        </p:spPr>
        <p:txBody>
          <a:bodyPr/>
          <a:lstStyle/>
          <a:p>
            <a:r>
              <a:rPr lang="en-US" dirty="0" smtClean="0"/>
              <a:t>Without good UI, everything is difficult.</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4079" y="3061644"/>
            <a:ext cx="8115300" cy="3181350"/>
          </a:xfrm>
          <a:prstGeom prst="rect">
            <a:avLst/>
          </a:prstGeom>
        </p:spPr>
      </p:pic>
      <p:sp>
        <p:nvSpPr>
          <p:cNvPr id="5" name="TextBox 4"/>
          <p:cNvSpPr txBox="1"/>
          <p:nvPr/>
        </p:nvSpPr>
        <p:spPr>
          <a:xfrm>
            <a:off x="4917989" y="6488668"/>
            <a:ext cx="6677341" cy="369332"/>
          </a:xfrm>
          <a:prstGeom prst="rect">
            <a:avLst/>
          </a:prstGeom>
          <a:noFill/>
        </p:spPr>
        <p:txBody>
          <a:bodyPr wrap="none" rtlCol="0">
            <a:spAutoFit/>
          </a:bodyPr>
          <a:lstStyle/>
          <a:p>
            <a:r>
              <a:rPr lang="en-US" dirty="0"/>
              <a:t>Image found at http://www.vincentchu.com/image/dilbert_interface.gif</a:t>
            </a:r>
          </a:p>
        </p:txBody>
      </p:sp>
    </p:spTree>
    <p:extLst>
      <p:ext uri="{BB962C8B-B14F-4D97-AF65-F5344CB8AC3E}">
        <p14:creationId xmlns:p14="http://schemas.microsoft.com/office/powerpoint/2010/main" val="15767598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endParaRPr lang="en-US" dirty="0"/>
          </a:p>
        </p:txBody>
      </p:sp>
      <p:sp>
        <p:nvSpPr>
          <p:cNvPr id="4" name="Text Placeholder 3"/>
          <p:cNvSpPr>
            <a:spLocks noGrp="1"/>
          </p:cNvSpPr>
          <p:nvPr>
            <p:ph type="body" idx="1"/>
          </p:nvPr>
        </p:nvSpPr>
        <p:spPr/>
        <p:txBody>
          <a:bodyPr/>
          <a:lstStyle/>
          <a:p>
            <a:r>
              <a:rPr lang="en-US" dirty="0" smtClean="0"/>
              <a:t>GUI</a:t>
            </a:r>
            <a:endParaRPr lang="en-US" dirty="0"/>
          </a:p>
        </p:txBody>
      </p:sp>
      <p:sp>
        <p:nvSpPr>
          <p:cNvPr id="5" name="Content Placeholder 4"/>
          <p:cNvSpPr>
            <a:spLocks noGrp="1"/>
          </p:cNvSpPr>
          <p:nvPr>
            <p:ph sz="half" idx="2"/>
          </p:nvPr>
        </p:nvSpPr>
        <p:spPr/>
        <p:txBody>
          <a:bodyPr/>
          <a:lstStyle/>
          <a:p>
            <a:r>
              <a:rPr lang="en-US" dirty="0" smtClean="0"/>
              <a:t>Graphical User Interface</a:t>
            </a:r>
          </a:p>
          <a:p>
            <a:r>
              <a:rPr lang="en-US" dirty="0" smtClean="0"/>
              <a:t>Most likely to be used on the ground station. Though may also be used on the companion computer.</a:t>
            </a:r>
            <a:endParaRPr lang="en-US" dirty="0"/>
          </a:p>
        </p:txBody>
      </p:sp>
      <p:sp>
        <p:nvSpPr>
          <p:cNvPr id="6" name="Text Placeholder 5"/>
          <p:cNvSpPr>
            <a:spLocks noGrp="1"/>
          </p:cNvSpPr>
          <p:nvPr>
            <p:ph type="body" sz="quarter" idx="3"/>
          </p:nvPr>
        </p:nvSpPr>
        <p:spPr/>
        <p:txBody>
          <a:bodyPr/>
          <a:lstStyle/>
          <a:p>
            <a:r>
              <a:rPr lang="en-US" dirty="0" smtClean="0"/>
              <a:t>CLI</a:t>
            </a:r>
            <a:endParaRPr lang="en-US" dirty="0"/>
          </a:p>
        </p:txBody>
      </p:sp>
      <p:sp>
        <p:nvSpPr>
          <p:cNvPr id="7" name="Content Placeholder 6"/>
          <p:cNvSpPr>
            <a:spLocks noGrp="1"/>
          </p:cNvSpPr>
          <p:nvPr>
            <p:ph sz="quarter" idx="4"/>
          </p:nvPr>
        </p:nvSpPr>
        <p:spPr/>
        <p:txBody>
          <a:bodyPr/>
          <a:lstStyle/>
          <a:p>
            <a:r>
              <a:rPr lang="en-US" dirty="0" smtClean="0"/>
              <a:t>Command Line Interface</a:t>
            </a:r>
          </a:p>
          <a:p>
            <a:r>
              <a:rPr lang="en-US" dirty="0" smtClean="0"/>
              <a:t>Most likely to be used on the companion computer.</a:t>
            </a:r>
            <a:endParaRPr lang="en-US" dirty="0"/>
          </a:p>
        </p:txBody>
      </p:sp>
    </p:spTree>
    <p:extLst>
      <p:ext uri="{BB962C8B-B14F-4D97-AF65-F5344CB8AC3E}">
        <p14:creationId xmlns:p14="http://schemas.microsoft.com/office/powerpoint/2010/main" val="27749739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QGroundControl</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8138" y="1389188"/>
            <a:ext cx="5470525" cy="4079625"/>
          </a:xfrm>
        </p:spPr>
      </p:pic>
      <p:sp>
        <p:nvSpPr>
          <p:cNvPr id="9" name="Text Placeholder 8"/>
          <p:cNvSpPr>
            <a:spLocks noGrp="1"/>
          </p:cNvSpPr>
          <p:nvPr>
            <p:ph type="body" sz="half" idx="2"/>
          </p:nvPr>
        </p:nvSpPr>
        <p:spPr/>
        <p:txBody>
          <a:bodyPr/>
          <a:lstStyle/>
          <a:p>
            <a:pPr marL="285750" indent="-285750" algn="l">
              <a:buFont typeface="Arial" panose="020B0604020202020204" pitchFamily="34" charset="0"/>
              <a:buChar char="•"/>
            </a:pPr>
            <a:r>
              <a:rPr lang="en-US" dirty="0" smtClean="0"/>
              <a:t>Nice GUI for setting waypoints</a:t>
            </a:r>
          </a:p>
          <a:p>
            <a:pPr marL="285750" indent="-285750" algn="l">
              <a:buFont typeface="Arial" panose="020B0604020202020204" pitchFamily="34" charset="0"/>
              <a:buChar char="•"/>
            </a:pPr>
            <a:endParaRPr lang="en-US" dirty="0" smtClean="0"/>
          </a:p>
        </p:txBody>
      </p:sp>
    </p:spTree>
    <p:extLst>
      <p:ext uri="{BB962C8B-B14F-4D97-AF65-F5344CB8AC3E}">
        <p14:creationId xmlns:p14="http://schemas.microsoft.com/office/powerpoint/2010/main" val="10184830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ROS</a:t>
            </a:r>
            <a:endParaRPr lang="en-US" dirty="0"/>
          </a:p>
        </p:txBody>
      </p:sp>
      <p:sp>
        <p:nvSpPr>
          <p:cNvPr id="9" name="Text Placeholder 8"/>
          <p:cNvSpPr>
            <a:spLocks noGrp="1"/>
          </p:cNvSpPr>
          <p:nvPr>
            <p:ph type="body" sz="half" idx="2"/>
          </p:nvPr>
        </p:nvSpPr>
        <p:spPr/>
        <p:txBody>
          <a:bodyPr/>
          <a:lstStyle/>
          <a:p>
            <a:pPr marL="285750" indent="-285750" algn="l">
              <a:buFont typeface="Arial" panose="020B0604020202020204" pitchFamily="34" charset="0"/>
              <a:buChar char="•"/>
            </a:pPr>
            <a:r>
              <a:rPr lang="en-US" dirty="0" smtClean="0"/>
              <a:t>Robotics Operating System</a:t>
            </a:r>
          </a:p>
          <a:p>
            <a:pPr marL="742950" lvl="1" indent="-285750">
              <a:buFont typeface="Arial" panose="020B0604020202020204" pitchFamily="34" charset="0"/>
              <a:buChar char="•"/>
            </a:pPr>
            <a:r>
              <a:rPr lang="en-US" dirty="0" smtClean="0"/>
              <a:t>A generic robotic platform for </a:t>
            </a:r>
          </a:p>
          <a:p>
            <a:pPr marL="285750" indent="-285750" algn="l">
              <a:buFont typeface="Arial" panose="020B0604020202020204" pitchFamily="34" charset="0"/>
              <a:buChar char="•"/>
            </a:pPr>
            <a:endParaRPr lang="en-US" dirty="0" smtClean="0"/>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17287664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a:t>Our </a:t>
            </a:r>
            <a:r>
              <a:rPr lang="en-US" sz="3200" b="1" dirty="0"/>
              <a:t>goal</a:t>
            </a:r>
            <a:r>
              <a:rPr lang="en-US" dirty="0"/>
              <a:t> is to make an RC vehicle navigate autonomous to a given waypoint/location, preferably at a high rate of speed. Stretch goals are to make the vehicle drift around corners and parallel park.</a:t>
            </a:r>
          </a:p>
        </p:txBody>
      </p:sp>
    </p:spTree>
    <p:extLst>
      <p:ext uri="{BB962C8B-B14F-4D97-AF65-F5344CB8AC3E}">
        <p14:creationId xmlns:p14="http://schemas.microsoft.com/office/powerpoint/2010/main" val="455958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Motion Model</a:t>
            </a:r>
            <a:endParaRPr lang="en-US" dirty="0"/>
          </a:p>
        </p:txBody>
      </p:sp>
      <p:sp>
        <p:nvSpPr>
          <p:cNvPr id="3" name="Subtitle 2"/>
          <p:cNvSpPr>
            <a:spLocks noGrp="1"/>
          </p:cNvSpPr>
          <p:nvPr>
            <p:ph type="subTitle" idx="1"/>
          </p:nvPr>
        </p:nvSpPr>
        <p:spPr/>
        <p:txBody>
          <a:bodyPr/>
          <a:lstStyle/>
          <a:p>
            <a:r>
              <a:rPr lang="en-US" dirty="0"/>
              <a:t>How to control the vehicle</a:t>
            </a:r>
          </a:p>
        </p:txBody>
      </p:sp>
    </p:spTree>
    <p:extLst>
      <p:ext uri="{BB962C8B-B14F-4D97-AF65-F5344CB8AC3E}">
        <p14:creationId xmlns:p14="http://schemas.microsoft.com/office/powerpoint/2010/main" val="2696208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2921"/>
            <a:ext cx="10515600" cy="1325563"/>
          </a:xfrm>
        </p:spPr>
        <p:txBody>
          <a:bodyPr/>
          <a:lstStyle/>
          <a:p>
            <a:r>
              <a:rPr lang="en-US" dirty="0"/>
              <a:t>Why?</a:t>
            </a:r>
          </a:p>
        </p:txBody>
      </p:sp>
      <p:pic>
        <p:nvPicPr>
          <p:cNvPr id="1026" name="Picture 2" descr="Image result for car like robot motion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48484"/>
            <a:ext cx="4391025" cy="3743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85072" y="5391809"/>
            <a:ext cx="1097280" cy="369332"/>
          </a:xfrm>
          <a:prstGeom prst="rect">
            <a:avLst/>
          </a:prstGeom>
          <a:noFill/>
        </p:spPr>
        <p:txBody>
          <a:bodyPr wrap="square" rtlCol="0">
            <a:spAutoFit/>
          </a:bodyPr>
          <a:lstStyle/>
          <a:p>
            <a:r>
              <a:rPr lang="en-US" dirty="0"/>
              <a:t>Figure 1</a:t>
            </a:r>
          </a:p>
        </p:txBody>
      </p:sp>
      <p:sp>
        <p:nvSpPr>
          <p:cNvPr id="5" name="TextBox 4"/>
          <p:cNvSpPr txBox="1"/>
          <p:nvPr/>
        </p:nvSpPr>
        <p:spPr>
          <a:xfrm>
            <a:off x="6228471" y="6488668"/>
            <a:ext cx="6020972" cy="369332"/>
          </a:xfrm>
          <a:prstGeom prst="rect">
            <a:avLst/>
          </a:prstGeom>
          <a:noFill/>
        </p:spPr>
        <p:txBody>
          <a:bodyPr wrap="square" rtlCol="0">
            <a:spAutoFit/>
          </a:bodyPr>
          <a:lstStyle/>
          <a:p>
            <a:r>
              <a:rPr lang="en-US" dirty="0"/>
              <a:t>Figure 1: </a:t>
            </a:r>
            <a:r>
              <a:rPr lang="en-US" dirty="0">
                <a:hlinkClick r:id="rId3"/>
              </a:rPr>
              <a:t>http://www.mdpi.com/1424-8220/15/11/28807/htm</a:t>
            </a:r>
            <a:r>
              <a:rPr lang="en-US" dirty="0"/>
              <a:t> </a:t>
            </a:r>
          </a:p>
        </p:txBody>
      </p:sp>
      <p:sp>
        <p:nvSpPr>
          <p:cNvPr id="6" name="TextBox 5"/>
          <p:cNvSpPr txBox="1"/>
          <p:nvPr/>
        </p:nvSpPr>
        <p:spPr>
          <a:xfrm>
            <a:off x="5797062" y="2414603"/>
            <a:ext cx="5556738" cy="185281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t>Determine the fundamental behavior of the car.</a:t>
            </a:r>
          </a:p>
          <a:p>
            <a:pPr marL="285750" indent="-285750">
              <a:lnSpc>
                <a:spcPct val="200000"/>
              </a:lnSpc>
              <a:buFont typeface="Arial" panose="020B0604020202020204" pitchFamily="34" charset="0"/>
              <a:buChar char="•"/>
            </a:pPr>
            <a:r>
              <a:rPr lang="en-US" sz="2000" dirty="0"/>
              <a:t>Determine the limitations of what the car can do.</a:t>
            </a:r>
          </a:p>
          <a:p>
            <a:pPr marL="285750" indent="-285750">
              <a:lnSpc>
                <a:spcPct val="200000"/>
              </a:lnSpc>
              <a:buFont typeface="Arial" panose="020B0604020202020204" pitchFamily="34" charset="0"/>
              <a:buChar char="•"/>
            </a:pPr>
            <a:r>
              <a:rPr lang="en-US" sz="2000" dirty="0"/>
              <a:t>A good motion model can reduce uncertainties.</a:t>
            </a:r>
          </a:p>
        </p:txBody>
      </p:sp>
    </p:spTree>
    <p:extLst>
      <p:ext uri="{BB962C8B-B14F-4D97-AF65-F5344CB8AC3E}">
        <p14:creationId xmlns:p14="http://schemas.microsoft.com/office/powerpoint/2010/main" val="5310640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2922"/>
            <a:ext cx="10515600" cy="1325563"/>
          </a:xfrm>
        </p:spPr>
        <p:txBody>
          <a:bodyPr/>
          <a:lstStyle/>
          <a:p>
            <a:r>
              <a:rPr lang="en-US" dirty="0"/>
              <a:t>How?</a:t>
            </a:r>
          </a:p>
        </p:txBody>
      </p:sp>
      <p:sp>
        <p:nvSpPr>
          <p:cNvPr id="4" name="TextBox 3"/>
          <p:cNvSpPr txBox="1"/>
          <p:nvPr/>
        </p:nvSpPr>
        <p:spPr>
          <a:xfrm>
            <a:off x="838200" y="1508837"/>
            <a:ext cx="6308188" cy="1015663"/>
          </a:xfrm>
          <a:prstGeom prst="rect">
            <a:avLst/>
          </a:prstGeom>
          <a:noFill/>
        </p:spPr>
        <p:txBody>
          <a:bodyPr wrap="square" rtlCol="0">
            <a:spAutoFit/>
          </a:bodyPr>
          <a:lstStyle/>
          <a:p>
            <a:r>
              <a:rPr lang="en-US" sz="6000" b="1" dirty="0"/>
              <a:t>Experiment</a:t>
            </a:r>
          </a:p>
        </p:txBody>
      </p:sp>
      <p:sp>
        <p:nvSpPr>
          <p:cNvPr id="5" name="Title 1"/>
          <p:cNvSpPr txBox="1">
            <a:spLocks/>
          </p:cNvSpPr>
          <p:nvPr/>
        </p:nvSpPr>
        <p:spPr>
          <a:xfrm>
            <a:off x="838200" y="2748554"/>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Dilemma</a:t>
            </a:r>
          </a:p>
        </p:txBody>
      </p:sp>
      <p:sp>
        <p:nvSpPr>
          <p:cNvPr id="7" name="TextBox 6"/>
          <p:cNvSpPr txBox="1"/>
          <p:nvPr/>
        </p:nvSpPr>
        <p:spPr>
          <a:xfrm>
            <a:off x="838200" y="4074117"/>
            <a:ext cx="5421923"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Not sure if this is necessary.</a:t>
            </a:r>
          </a:p>
          <a:p>
            <a:pPr marL="457200" indent="-457200">
              <a:buFont typeface="Arial" panose="020B0604020202020204" pitchFamily="34" charset="0"/>
              <a:buChar char="•"/>
            </a:pPr>
            <a:r>
              <a:rPr lang="en-US" sz="2800" b="1" dirty="0"/>
              <a:t>Depends on how intelligent our system is.</a:t>
            </a:r>
          </a:p>
        </p:txBody>
      </p:sp>
      <p:sp>
        <p:nvSpPr>
          <p:cNvPr id="9" name="Title 1"/>
          <p:cNvSpPr txBox="1">
            <a:spLocks/>
          </p:cNvSpPr>
          <p:nvPr/>
        </p:nvSpPr>
        <p:spPr>
          <a:xfrm>
            <a:off x="6260123" y="2748554"/>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Things involved</a:t>
            </a:r>
          </a:p>
        </p:txBody>
      </p:sp>
      <p:sp>
        <p:nvSpPr>
          <p:cNvPr id="10" name="TextBox 9"/>
          <p:cNvSpPr txBox="1"/>
          <p:nvPr/>
        </p:nvSpPr>
        <p:spPr>
          <a:xfrm>
            <a:off x="6260123" y="4074116"/>
            <a:ext cx="5421923"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t>Motor</a:t>
            </a:r>
          </a:p>
          <a:p>
            <a:pPr marL="457200" indent="-457200">
              <a:buFont typeface="Arial" panose="020B0604020202020204" pitchFamily="34" charset="0"/>
              <a:buChar char="•"/>
            </a:pPr>
            <a:r>
              <a:rPr lang="en-US" sz="2800" b="1" dirty="0"/>
              <a:t>Servos</a:t>
            </a:r>
          </a:p>
        </p:txBody>
      </p:sp>
    </p:spTree>
    <p:extLst>
      <p:ext uri="{BB962C8B-B14F-4D97-AF65-F5344CB8AC3E}">
        <p14:creationId xmlns:p14="http://schemas.microsoft.com/office/powerpoint/2010/main" val="38741831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Control Model</a:t>
            </a:r>
          </a:p>
        </p:txBody>
      </p:sp>
      <p:sp>
        <p:nvSpPr>
          <p:cNvPr id="3" name="Subtitle 2"/>
          <p:cNvSpPr>
            <a:spLocks noGrp="1"/>
          </p:cNvSpPr>
          <p:nvPr>
            <p:ph type="subTitle" idx="1"/>
          </p:nvPr>
        </p:nvSpPr>
        <p:spPr/>
        <p:txBody>
          <a:bodyPr/>
          <a:lstStyle/>
          <a:p>
            <a:r>
              <a:rPr lang="en-US" dirty="0"/>
              <a:t>How to have the vehicle strictly follow a path</a:t>
            </a:r>
          </a:p>
        </p:txBody>
      </p:sp>
    </p:spTree>
    <p:extLst>
      <p:ext uri="{BB962C8B-B14F-4D97-AF65-F5344CB8AC3E}">
        <p14:creationId xmlns:p14="http://schemas.microsoft.com/office/powerpoint/2010/main" val="13244712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02675"/>
            <a:ext cx="10515600" cy="1325563"/>
          </a:xfrm>
        </p:spPr>
        <p:txBody>
          <a:bodyPr/>
          <a:lstStyle/>
          <a:p>
            <a:r>
              <a:rPr lang="en-US" dirty="0"/>
              <a:t>Why?</a:t>
            </a:r>
          </a:p>
        </p:txBody>
      </p:sp>
      <p:sp>
        <p:nvSpPr>
          <p:cNvPr id="3" name="TextBox 2"/>
          <p:cNvSpPr txBox="1"/>
          <p:nvPr/>
        </p:nvSpPr>
        <p:spPr>
          <a:xfrm>
            <a:off x="838199" y="1754509"/>
            <a:ext cx="7306994" cy="523220"/>
          </a:xfrm>
          <a:prstGeom prst="rect">
            <a:avLst/>
          </a:prstGeom>
          <a:noFill/>
        </p:spPr>
        <p:txBody>
          <a:bodyPr wrap="square" rtlCol="0">
            <a:spAutoFit/>
          </a:bodyPr>
          <a:lstStyle/>
          <a:p>
            <a:r>
              <a:rPr lang="en-US" sz="2800" dirty="0">
                <a:solidFill>
                  <a:schemeClr val="bg1">
                    <a:lumMod val="50000"/>
                  </a:schemeClr>
                </a:solidFill>
              </a:rPr>
              <a:t>We want the vehicle to follow a pre-plan path.</a:t>
            </a:r>
          </a:p>
        </p:txBody>
      </p:sp>
      <p:pic>
        <p:nvPicPr>
          <p:cNvPr id="2050" name="Picture 2" descr="Image result for autonomous vehicle pa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73" y="2532799"/>
            <a:ext cx="3593123" cy="33311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160561" y="5863925"/>
            <a:ext cx="1069145" cy="365760"/>
          </a:xfrm>
          <a:prstGeom prst="rect">
            <a:avLst/>
          </a:prstGeom>
          <a:noFill/>
        </p:spPr>
        <p:txBody>
          <a:bodyPr wrap="square" rtlCol="0">
            <a:spAutoFit/>
          </a:bodyPr>
          <a:lstStyle/>
          <a:p>
            <a:r>
              <a:rPr lang="en-US" dirty="0"/>
              <a:t>Figure 2</a:t>
            </a:r>
          </a:p>
        </p:txBody>
      </p:sp>
      <p:sp>
        <p:nvSpPr>
          <p:cNvPr id="8" name="TextBox 7"/>
          <p:cNvSpPr txBox="1"/>
          <p:nvPr/>
        </p:nvSpPr>
        <p:spPr>
          <a:xfrm>
            <a:off x="6794695" y="6488668"/>
            <a:ext cx="5397305" cy="369332"/>
          </a:xfrm>
          <a:prstGeom prst="rect">
            <a:avLst/>
          </a:prstGeom>
          <a:noFill/>
        </p:spPr>
        <p:txBody>
          <a:bodyPr wrap="square" rtlCol="0">
            <a:spAutoFit/>
          </a:bodyPr>
          <a:lstStyle/>
          <a:p>
            <a:r>
              <a:rPr lang="en-US" dirty="0"/>
              <a:t>Figure 2: </a:t>
            </a:r>
            <a:r>
              <a:rPr lang="en-US" dirty="0">
                <a:hlinkClick r:id="rId3"/>
              </a:rPr>
              <a:t>http://www.cs.cmu.edu/~maxim/ground.html</a:t>
            </a:r>
            <a:r>
              <a:rPr lang="en-US" dirty="0"/>
              <a:t> </a:t>
            </a:r>
          </a:p>
        </p:txBody>
      </p:sp>
      <p:sp>
        <p:nvSpPr>
          <p:cNvPr id="13" name="Title 1"/>
          <p:cNvSpPr txBox="1">
            <a:spLocks/>
          </p:cNvSpPr>
          <p:nvPr/>
        </p:nvSpPr>
        <p:spPr>
          <a:xfrm>
            <a:off x="4881488" y="2280209"/>
            <a:ext cx="4023361" cy="631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But:</a:t>
            </a:r>
          </a:p>
        </p:txBody>
      </p:sp>
      <p:sp>
        <p:nvSpPr>
          <p:cNvPr id="11" name="TextBox 10"/>
          <p:cNvSpPr txBox="1"/>
          <p:nvPr/>
        </p:nvSpPr>
        <p:spPr>
          <a:xfrm>
            <a:off x="4895557" y="3319975"/>
            <a:ext cx="6302326" cy="112274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They go off paths even on smooth surface.</a:t>
            </a:r>
          </a:p>
          <a:p>
            <a:pPr marL="285750" indent="-285750">
              <a:lnSpc>
                <a:spcPct val="200000"/>
              </a:lnSpc>
              <a:buFont typeface="Arial" panose="020B0604020202020204" pitchFamily="34" charset="0"/>
              <a:buChar char="•"/>
            </a:pPr>
            <a:r>
              <a:rPr lang="en-US" dirty="0"/>
              <a:t>On bumpy surface, going off path is inevitable.</a:t>
            </a:r>
          </a:p>
        </p:txBody>
      </p:sp>
    </p:spTree>
    <p:extLst>
      <p:ext uri="{BB962C8B-B14F-4D97-AF65-F5344CB8AC3E}">
        <p14:creationId xmlns:p14="http://schemas.microsoft.com/office/powerpoint/2010/main" val="23084599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9908" y="899770"/>
            <a:ext cx="10515600" cy="1325563"/>
          </a:xfrm>
        </p:spPr>
        <p:txBody>
          <a:bodyPr/>
          <a:lstStyle/>
          <a:p>
            <a:r>
              <a:rPr lang="en-US" dirty="0"/>
              <a:t>How?</a:t>
            </a:r>
          </a:p>
        </p:txBody>
      </p:sp>
      <p:sp>
        <p:nvSpPr>
          <p:cNvPr id="4" name="TextBox 3"/>
          <p:cNvSpPr txBox="1"/>
          <p:nvPr/>
        </p:nvSpPr>
        <p:spPr>
          <a:xfrm>
            <a:off x="882033" y="2461815"/>
            <a:ext cx="5421923" cy="1015663"/>
          </a:xfrm>
          <a:prstGeom prst="rect">
            <a:avLst/>
          </a:prstGeom>
          <a:noFill/>
        </p:spPr>
        <p:txBody>
          <a:bodyPr wrap="square" rtlCol="0">
            <a:spAutoFit/>
          </a:bodyPr>
          <a:lstStyle/>
          <a:p>
            <a:r>
              <a:rPr lang="en-US" sz="6000" b="1" dirty="0"/>
              <a:t>PID Controller</a:t>
            </a:r>
          </a:p>
        </p:txBody>
      </p:sp>
      <p:sp>
        <p:nvSpPr>
          <p:cNvPr id="5" name="Title 1"/>
          <p:cNvSpPr txBox="1">
            <a:spLocks/>
          </p:cNvSpPr>
          <p:nvPr/>
        </p:nvSpPr>
        <p:spPr>
          <a:xfrm>
            <a:off x="1414974" y="3173148"/>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Dilemma</a:t>
            </a:r>
          </a:p>
        </p:txBody>
      </p:sp>
      <p:sp>
        <p:nvSpPr>
          <p:cNvPr id="7" name="TextBox 6"/>
          <p:cNvSpPr txBox="1"/>
          <p:nvPr/>
        </p:nvSpPr>
        <p:spPr>
          <a:xfrm>
            <a:off x="838199" y="4505004"/>
            <a:ext cx="5421923"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t>Still don’t quite understand how it works</a:t>
            </a:r>
          </a:p>
        </p:txBody>
      </p:sp>
      <p:sp>
        <p:nvSpPr>
          <p:cNvPr id="9" name="Title 1"/>
          <p:cNvSpPr txBox="1">
            <a:spLocks/>
          </p:cNvSpPr>
          <p:nvPr/>
        </p:nvSpPr>
        <p:spPr>
          <a:xfrm>
            <a:off x="6260122" y="3179440"/>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TODO</a:t>
            </a:r>
          </a:p>
        </p:txBody>
      </p:sp>
      <p:sp>
        <p:nvSpPr>
          <p:cNvPr id="10" name="TextBox 9"/>
          <p:cNvSpPr txBox="1"/>
          <p:nvPr/>
        </p:nvSpPr>
        <p:spPr>
          <a:xfrm>
            <a:off x="6260122" y="4505004"/>
            <a:ext cx="5421923"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Understand the theory</a:t>
            </a:r>
          </a:p>
          <a:p>
            <a:pPr marL="457200" indent="-457200">
              <a:buFont typeface="Arial" panose="020B0604020202020204" pitchFamily="34" charset="0"/>
              <a:buChar char="•"/>
            </a:pPr>
            <a:r>
              <a:rPr lang="en-US" sz="2800" b="1" dirty="0"/>
              <a:t>Customize it so that we can use it on our system.</a:t>
            </a:r>
          </a:p>
        </p:txBody>
      </p:sp>
      <p:pic>
        <p:nvPicPr>
          <p:cNvPr id="3074" name="Picture 2" descr="Image result for pid controller autonomous vehic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0122" y="582348"/>
            <a:ext cx="4600575" cy="2590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061446" y="3173148"/>
            <a:ext cx="1814732" cy="369332"/>
          </a:xfrm>
          <a:prstGeom prst="rect">
            <a:avLst/>
          </a:prstGeom>
          <a:noFill/>
        </p:spPr>
        <p:txBody>
          <a:bodyPr wrap="square" rtlCol="0">
            <a:spAutoFit/>
          </a:bodyPr>
          <a:lstStyle/>
          <a:p>
            <a:r>
              <a:rPr lang="en-US" dirty="0"/>
              <a:t>Figure 3</a:t>
            </a:r>
          </a:p>
        </p:txBody>
      </p:sp>
      <p:sp>
        <p:nvSpPr>
          <p:cNvPr id="6" name="TextBox 5"/>
          <p:cNvSpPr txBox="1"/>
          <p:nvPr/>
        </p:nvSpPr>
        <p:spPr>
          <a:xfrm>
            <a:off x="8499816" y="6488668"/>
            <a:ext cx="4057356" cy="369332"/>
          </a:xfrm>
          <a:prstGeom prst="rect">
            <a:avLst/>
          </a:prstGeom>
          <a:noFill/>
        </p:spPr>
        <p:txBody>
          <a:bodyPr wrap="square" rtlCol="0">
            <a:spAutoFit/>
          </a:bodyPr>
          <a:lstStyle/>
          <a:p>
            <a:r>
              <a:rPr lang="en-US" dirty="0"/>
              <a:t>Figure 3: </a:t>
            </a:r>
            <a:r>
              <a:rPr lang="en-US" dirty="0">
                <a:hlinkClick r:id="rId4"/>
              </a:rPr>
              <a:t>http://www.mit.edu/~jhow/</a:t>
            </a:r>
            <a:r>
              <a:rPr lang="en-US" dirty="0"/>
              <a:t> </a:t>
            </a:r>
          </a:p>
        </p:txBody>
      </p:sp>
    </p:spTree>
    <p:extLst>
      <p:ext uri="{BB962C8B-B14F-4D97-AF65-F5344CB8AC3E}">
        <p14:creationId xmlns:p14="http://schemas.microsoft.com/office/powerpoint/2010/main" val="10996844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Cierra</a:t>
            </a:r>
            <a:endParaRPr lang="en-US" dirty="0"/>
          </a:p>
        </p:txBody>
      </p:sp>
      <p:sp>
        <p:nvSpPr>
          <p:cNvPr id="5" name="Subtitle 4"/>
          <p:cNvSpPr>
            <a:spLocks noGrp="1"/>
          </p:cNvSpPr>
          <p:nvPr>
            <p:ph type="subTitle" idx="1"/>
          </p:nvPr>
        </p:nvSpPr>
        <p:spPr/>
        <p:txBody>
          <a:bodyPr/>
          <a:lstStyle/>
          <a:p>
            <a:r>
              <a:rPr lang="en-US" dirty="0" smtClean="0"/>
              <a:t>Change the title and add an area of focus to talk about.</a:t>
            </a:r>
            <a:endParaRPr lang="en-US" dirty="0"/>
          </a:p>
        </p:txBody>
      </p:sp>
    </p:spTree>
    <p:extLst>
      <p:ext uri="{BB962C8B-B14F-4D97-AF65-F5344CB8AC3E}">
        <p14:creationId xmlns:p14="http://schemas.microsoft.com/office/powerpoint/2010/main" val="1082008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b="1" dirty="0" smtClean="0"/>
              <a:t>Summary of good things that have happened.</a:t>
            </a:r>
          </a:p>
          <a:p>
            <a:r>
              <a:rPr lang="en-US" b="1" dirty="0" smtClean="0"/>
              <a:t>Summary of changes that need to be made and what we will do to make the changes.</a:t>
            </a:r>
          </a:p>
          <a:p>
            <a:r>
              <a:rPr lang="en-US" b="1" dirty="0" smtClean="0"/>
              <a:t>What we will be doing next term.</a:t>
            </a:r>
            <a:endParaRPr lang="en-US" b="1" dirty="0"/>
          </a:p>
        </p:txBody>
      </p:sp>
    </p:spTree>
    <p:extLst>
      <p:ext uri="{BB962C8B-B14F-4D97-AF65-F5344CB8AC3E}">
        <p14:creationId xmlns:p14="http://schemas.microsoft.com/office/powerpoint/2010/main" val="1631237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Overview of Design</a:t>
            </a:r>
            <a:endParaRPr lang="en-US" dirty="0"/>
          </a:p>
        </p:txBody>
      </p:sp>
      <p:sp>
        <p:nvSpPr>
          <p:cNvPr id="4" name="Subtitle 3"/>
          <p:cNvSpPr>
            <a:spLocks noGrp="1"/>
          </p:cNvSpPr>
          <p:nvPr>
            <p:ph type="subTitle" idx="1"/>
          </p:nvPr>
        </p:nvSpPr>
        <p:spPr/>
        <p:txBody>
          <a:bodyPr/>
          <a:lstStyle/>
          <a:p>
            <a:r>
              <a:rPr lang="en-US" dirty="0" smtClean="0"/>
              <a:t>Our approach to the ARC design</a:t>
            </a:r>
            <a:endParaRPr lang="en-US" dirty="0"/>
          </a:p>
        </p:txBody>
      </p:sp>
    </p:spTree>
    <p:extLst>
      <p:ext uri="{BB962C8B-B14F-4D97-AF65-F5344CB8AC3E}">
        <p14:creationId xmlns:p14="http://schemas.microsoft.com/office/powerpoint/2010/main" val="4236774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Design</a:t>
            </a:r>
            <a:endParaRPr lang="en-US" dirty="0"/>
          </a:p>
        </p:txBody>
      </p:sp>
      <p:sp>
        <p:nvSpPr>
          <p:cNvPr id="3" name="Content Placeholder 2"/>
          <p:cNvSpPr>
            <a:spLocks noGrp="1"/>
          </p:cNvSpPr>
          <p:nvPr>
            <p:ph idx="1"/>
          </p:nvPr>
        </p:nvSpPr>
        <p:spPr/>
        <p:txBody>
          <a:bodyPr/>
          <a:lstStyle/>
          <a:p>
            <a:r>
              <a:rPr lang="en-US" dirty="0" smtClean="0"/>
              <a:t>Experimental model using milestones:</a:t>
            </a:r>
            <a:br>
              <a:rPr lang="en-US" dirty="0" smtClean="0"/>
            </a:br>
            <a:r>
              <a:rPr lang="en-US" dirty="0" smtClean="0"/>
              <a:t>The uncertain nature of the ARC project requires us to set capability milestones to measure against.</a:t>
            </a:r>
          </a:p>
          <a:p>
            <a:r>
              <a:rPr lang="en-US" dirty="0" smtClean="0"/>
              <a:t>Milestone #1: </a:t>
            </a:r>
          </a:p>
          <a:p>
            <a:r>
              <a:rPr lang="en-US" dirty="0" smtClean="0"/>
              <a:t>Milestone #2:</a:t>
            </a:r>
          </a:p>
          <a:p>
            <a:r>
              <a:rPr lang="en-US" dirty="0" smtClean="0"/>
              <a:t>Milestone #3:</a:t>
            </a:r>
            <a:endParaRPr lang="en-US" dirty="0"/>
          </a:p>
        </p:txBody>
      </p:sp>
    </p:spTree>
    <p:extLst>
      <p:ext uri="{BB962C8B-B14F-4D97-AF65-F5344CB8AC3E}">
        <p14:creationId xmlns:p14="http://schemas.microsoft.com/office/powerpoint/2010/main" val="2620118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State of ARC</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7276" y="2557463"/>
            <a:ext cx="3677447" cy="3317875"/>
          </a:xfrm>
        </p:spPr>
      </p:pic>
      <p:sp>
        <p:nvSpPr>
          <p:cNvPr id="5" name="TextBox 4"/>
          <p:cNvSpPr txBox="1"/>
          <p:nvPr/>
        </p:nvSpPr>
        <p:spPr>
          <a:xfrm>
            <a:off x="210065" y="6388443"/>
            <a:ext cx="12086899" cy="369332"/>
          </a:xfrm>
          <a:prstGeom prst="rect">
            <a:avLst/>
          </a:prstGeom>
          <a:noFill/>
        </p:spPr>
        <p:txBody>
          <a:bodyPr wrap="none" rtlCol="0">
            <a:spAutoFit/>
          </a:bodyPr>
          <a:lstStyle/>
          <a:p>
            <a:r>
              <a:rPr lang="en-US" dirty="0" smtClean="0"/>
              <a:t>Figure 2: </a:t>
            </a:r>
            <a:r>
              <a:rPr lang="en-US" dirty="0"/>
              <a:t>image from http://digitalsynopsis.com/wp-content/uploads/2015/03/web-designer-developer-jokes-humour-funny-12.jpg</a:t>
            </a:r>
          </a:p>
        </p:txBody>
      </p:sp>
      <p:sp>
        <p:nvSpPr>
          <p:cNvPr id="6" name="TextBox 5"/>
          <p:cNvSpPr txBox="1"/>
          <p:nvPr/>
        </p:nvSpPr>
        <p:spPr>
          <a:xfrm>
            <a:off x="4257276" y="5758635"/>
            <a:ext cx="923651" cy="369332"/>
          </a:xfrm>
          <a:prstGeom prst="rect">
            <a:avLst/>
          </a:prstGeom>
          <a:noFill/>
        </p:spPr>
        <p:txBody>
          <a:bodyPr wrap="none" rtlCol="0">
            <a:spAutoFit/>
          </a:bodyPr>
          <a:lstStyle/>
          <a:p>
            <a:r>
              <a:rPr lang="en-US" dirty="0" smtClean="0"/>
              <a:t>Figure 2</a:t>
            </a:r>
            <a:endParaRPr lang="en-US" dirty="0"/>
          </a:p>
        </p:txBody>
      </p:sp>
    </p:spTree>
    <p:extLst>
      <p:ext uri="{BB962C8B-B14F-4D97-AF65-F5344CB8AC3E}">
        <p14:creationId xmlns:p14="http://schemas.microsoft.com/office/powerpoint/2010/main" val="3371266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kidding!</a:t>
            </a:r>
            <a:endParaRPr lang="en-US" dirty="0"/>
          </a:p>
        </p:txBody>
      </p:sp>
      <p:sp>
        <p:nvSpPr>
          <p:cNvPr id="3" name="Content Placeholder 2"/>
          <p:cNvSpPr>
            <a:spLocks noGrp="1"/>
          </p:cNvSpPr>
          <p:nvPr>
            <p:ph idx="1"/>
          </p:nvPr>
        </p:nvSpPr>
        <p:spPr/>
        <p:txBody>
          <a:bodyPr/>
          <a:lstStyle/>
          <a:p>
            <a:r>
              <a:rPr lang="en-US" dirty="0" smtClean="0"/>
              <a:t>Here is where we are at …</a:t>
            </a:r>
            <a:endParaRPr lang="en-US" dirty="0"/>
          </a:p>
        </p:txBody>
      </p:sp>
    </p:spTree>
    <p:extLst>
      <p:ext uri="{BB962C8B-B14F-4D97-AF65-F5344CB8AC3E}">
        <p14:creationId xmlns:p14="http://schemas.microsoft.com/office/powerpoint/2010/main" val="110168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Activities Summary</a:t>
            </a:r>
            <a:endParaRPr lang="en-US" dirty="0"/>
          </a:p>
        </p:txBody>
      </p:sp>
      <p:sp>
        <p:nvSpPr>
          <p:cNvPr id="7" name="Subtitle 6"/>
          <p:cNvSpPr>
            <a:spLocks noGrp="1"/>
          </p:cNvSpPr>
          <p:nvPr>
            <p:ph type="subTitle" idx="1"/>
          </p:nvPr>
        </p:nvSpPr>
        <p:spPr/>
        <p:txBody>
          <a:bodyPr/>
          <a:lstStyle/>
          <a:p>
            <a:r>
              <a:rPr lang="en-US" dirty="0" smtClean="0"/>
              <a:t>A summary of weekly activities, problems, and solutions.</a:t>
            </a:r>
            <a:endParaRPr lang="en-US" dirty="0"/>
          </a:p>
        </p:txBody>
      </p:sp>
    </p:spTree>
    <p:extLst>
      <p:ext uri="{BB962C8B-B14F-4D97-AF65-F5344CB8AC3E}">
        <p14:creationId xmlns:p14="http://schemas.microsoft.com/office/powerpoint/2010/main" val="110428640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368</TotalTime>
  <Words>708</Words>
  <Application>Microsoft Office PowerPoint</Application>
  <PresentationFormat>Widescreen</PresentationFormat>
  <Paragraphs>136</Paragraphs>
  <Slides>47</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Garamond</vt:lpstr>
      <vt:lpstr>Organic</vt:lpstr>
      <vt:lpstr>Autonomous RC (ARC)</vt:lpstr>
      <vt:lpstr>Introduction</vt:lpstr>
      <vt:lpstr>Introduction</vt:lpstr>
      <vt:lpstr>Introduction</vt:lpstr>
      <vt:lpstr>Overview of Design</vt:lpstr>
      <vt:lpstr>Overview of Design</vt:lpstr>
      <vt:lpstr>Current State of ARC</vt:lpstr>
      <vt:lpstr>Just kidding!</vt:lpstr>
      <vt:lpstr>Activities Summary</vt:lpstr>
      <vt:lpstr>Weeks 1-2</vt:lpstr>
      <vt:lpstr>Week 3</vt:lpstr>
      <vt:lpstr>Week 3</vt:lpstr>
      <vt:lpstr>Week 3</vt:lpstr>
      <vt:lpstr>Week 4</vt:lpstr>
      <vt:lpstr>Week 4</vt:lpstr>
      <vt:lpstr>Week 4</vt:lpstr>
      <vt:lpstr>Week 5</vt:lpstr>
      <vt:lpstr>Week 5</vt:lpstr>
      <vt:lpstr>Week 5</vt:lpstr>
      <vt:lpstr>Week 6</vt:lpstr>
      <vt:lpstr>Week 6</vt:lpstr>
      <vt:lpstr>Week 6</vt:lpstr>
      <vt:lpstr>Week 7</vt:lpstr>
      <vt:lpstr>Week 7</vt:lpstr>
      <vt:lpstr>Week 7</vt:lpstr>
      <vt:lpstr>Week 8</vt:lpstr>
      <vt:lpstr>Week 8</vt:lpstr>
      <vt:lpstr>Week 8</vt:lpstr>
      <vt:lpstr>Week 9</vt:lpstr>
      <vt:lpstr>Week 9</vt:lpstr>
      <vt:lpstr>Week 9</vt:lpstr>
      <vt:lpstr>Week 10</vt:lpstr>
      <vt:lpstr>Week 10</vt:lpstr>
      <vt:lpstr>Week 10</vt:lpstr>
      <vt:lpstr>User Interface</vt:lpstr>
      <vt:lpstr>Why?</vt:lpstr>
      <vt:lpstr>How?</vt:lpstr>
      <vt:lpstr>QGroundControl</vt:lpstr>
      <vt:lpstr>ROS</vt:lpstr>
      <vt:lpstr>Motion Model</vt:lpstr>
      <vt:lpstr>Why?</vt:lpstr>
      <vt:lpstr>How?</vt:lpstr>
      <vt:lpstr>Control Model</vt:lpstr>
      <vt:lpstr>Why?</vt:lpstr>
      <vt:lpstr>How?</vt:lpstr>
      <vt:lpstr>Cierra</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Model</dc:title>
  <dc:creator>陈韬</dc:creator>
  <cp:lastModifiedBy>Daniel Stoyer</cp:lastModifiedBy>
  <cp:revision>28</cp:revision>
  <dcterms:created xsi:type="dcterms:W3CDTF">2016-12-06T07:45:03Z</dcterms:created>
  <dcterms:modified xsi:type="dcterms:W3CDTF">2016-12-06T23:53:17Z</dcterms:modified>
</cp:coreProperties>
</file>